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60" r:id="rId5"/>
    <p:sldId id="263" r:id="rId6"/>
    <p:sldId id="262" r:id="rId7"/>
    <p:sldId id="261" r:id="rId8"/>
    <p:sldId id="264" r:id="rId9"/>
    <p:sldId id="258" r:id="rId10"/>
    <p:sldId id="259" r:id="rId11"/>
    <p:sldId id="265" r:id="rId12"/>
    <p:sldId id="266" r:id="rId13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18" autoAdjust="0"/>
  </p:normalViewPr>
  <p:slideViewPr>
    <p:cSldViewPr>
      <p:cViewPr>
        <p:scale>
          <a:sx n="66" d="100"/>
          <a:sy n="66" d="100"/>
        </p:scale>
        <p:origin x="-2058" y="-11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ACCEA-0405-4EF8-9640-EED2565F5C34}" type="datetimeFigureOut">
              <a:rPr lang="sr-Latn-CS" smtClean="0"/>
              <a:pPr/>
              <a:t>30.5.2019.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F939D-9059-49D5-B030-35734B2C26F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objašnjava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pojam mjerilo,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navodi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vrste mjerila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39D-9059-49D5-B030-35734B2C26F0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primjeru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ponavlja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pojam mjerilo</a:t>
            </a:r>
            <a:endParaRPr lang="hr-H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39D-9059-49D5-B030-35734B2C26F0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primjenjuje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mjerilo pri očitavanju mjerila i računanju udaljenosti(za one koji žele više)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39D-9059-49D5-B030-35734B2C26F0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geografskoj karti grafičko i brojčano mjerilo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mjeri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karti zavičaja uz pomoć  trokuta ili šestara zračnu udaljenost te je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očitava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grafičkom mjerilu </a:t>
            </a:r>
          </a:p>
          <a:p>
            <a:pPr>
              <a:buFontTx/>
              <a:buChar char="-"/>
            </a:pPr>
            <a:endParaRPr lang="hr-H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39D-9059-49D5-B030-35734B2C26F0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 t="40917" r="3226" b="40917"/>
          <a:stretch>
            <a:fillRect/>
          </a:stretch>
        </p:blipFill>
        <p:spPr bwMode="auto">
          <a:xfrm>
            <a:off x="0" y="0"/>
            <a:ext cx="9144000" cy="72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Mjerilo i sadržaj geografske karte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Nastavna tema: Čime se i kako služim u učenju geografije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1225"/>
            <a:ext cx="8229600" cy="593700"/>
          </a:xfrm>
        </p:spPr>
        <p:txBody>
          <a:bodyPr>
            <a:noAutofit/>
          </a:bodyPr>
          <a:lstStyle/>
          <a:p>
            <a:pPr algn="l"/>
            <a:r>
              <a:rPr lang="hr-HR" sz="3600" dirty="0" smtClean="0"/>
              <a:t>Prikaz sadržaja geografske karte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225" y="1365250"/>
            <a:ext cx="3270250" cy="3030985"/>
          </a:xfrm>
        </p:spPr>
        <p:txBody>
          <a:bodyPr>
            <a:normAutofit/>
          </a:bodyPr>
          <a:lstStyle/>
          <a:p>
            <a:r>
              <a:rPr lang="en-US" sz="2600" b="1" dirty="0" err="1" smtClean="0"/>
              <a:t>tumač</a:t>
            </a:r>
            <a:r>
              <a:rPr lang="hr-HR" sz="2600" b="1" dirty="0" smtClean="0"/>
              <a:t> </a:t>
            </a:r>
            <a:r>
              <a:rPr lang="en-US" sz="2600" b="1" dirty="0" err="1" smtClean="0"/>
              <a:t>znakova</a:t>
            </a:r>
            <a:r>
              <a:rPr lang="en-US" sz="2600" dirty="0" smtClean="0"/>
              <a:t> </a:t>
            </a:r>
            <a:r>
              <a:rPr lang="hr-HR" sz="2600" dirty="0" smtClean="0"/>
              <a:t/>
            </a:r>
            <a:br>
              <a:rPr lang="hr-HR" sz="2600" dirty="0" smtClean="0"/>
            </a:br>
            <a:r>
              <a:rPr lang="en-US" sz="2600" dirty="0" err="1" smtClean="0"/>
              <a:t>dio</a:t>
            </a:r>
            <a:r>
              <a:rPr lang="hr-HR" sz="2600" dirty="0" smtClean="0"/>
              <a:t> </a:t>
            </a:r>
            <a:r>
              <a:rPr lang="en-US" sz="2600" dirty="0" err="1" smtClean="0"/>
              <a:t>karte</a:t>
            </a:r>
            <a:r>
              <a:rPr lang="en-US" sz="2600" dirty="0" smtClean="0"/>
              <a:t> u </a:t>
            </a:r>
            <a:r>
              <a:rPr lang="en-US" sz="2600" dirty="0" err="1" smtClean="0"/>
              <a:t>kojem</a:t>
            </a:r>
            <a:r>
              <a:rPr lang="hr-HR" sz="2600" dirty="0" smtClean="0"/>
              <a:t> </a:t>
            </a:r>
            <a:r>
              <a:rPr lang="en-US" sz="2600" dirty="0" err="1" smtClean="0"/>
              <a:t>su</a:t>
            </a:r>
            <a:r>
              <a:rPr lang="hr-HR" sz="2600" dirty="0" smtClean="0"/>
              <a:t> </a:t>
            </a:r>
            <a:r>
              <a:rPr lang="en-US" sz="2600" dirty="0" err="1" smtClean="0"/>
              <a:t>objašnjeni</a:t>
            </a:r>
            <a:r>
              <a:rPr lang="hr-HR" sz="2600" dirty="0" smtClean="0"/>
              <a:t> </a:t>
            </a:r>
            <a:r>
              <a:rPr lang="en-US" sz="2600" dirty="0" err="1" smtClean="0"/>
              <a:t>kartografski</a:t>
            </a:r>
            <a:r>
              <a:rPr lang="hr-HR" sz="2600" dirty="0" smtClean="0"/>
              <a:t> </a:t>
            </a:r>
            <a:r>
              <a:rPr lang="en-US" sz="2600" dirty="0" err="1" smtClean="0"/>
              <a:t>znakovi</a:t>
            </a:r>
            <a:endParaRPr lang="hr-HR" sz="2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365250"/>
            <a:ext cx="4643715" cy="346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48100" y="1365250"/>
            <a:ext cx="1327150" cy="319722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533375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3498850"/>
          </a:xfrm>
        </p:spPr>
        <p:txBody>
          <a:bodyPr/>
          <a:lstStyle/>
          <a:p>
            <a:r>
              <a:rPr lang="hr-HR" dirty="0" smtClean="0"/>
              <a:t>Što nam pokazuje mjerilo?</a:t>
            </a:r>
          </a:p>
          <a:p>
            <a:r>
              <a:rPr lang="hr-HR" dirty="0" smtClean="0"/>
              <a:t>Navedite vrste mjerila.</a:t>
            </a:r>
          </a:p>
          <a:p>
            <a:endParaRPr lang="hr-HR" dirty="0" smtClean="0"/>
          </a:p>
          <a:p>
            <a:r>
              <a:rPr lang="hr-HR" dirty="0" smtClean="0"/>
              <a:t>Navedite razliku između </a:t>
            </a:r>
            <a:br>
              <a:rPr lang="hr-HR" dirty="0" smtClean="0"/>
            </a:br>
            <a:r>
              <a:rPr lang="hr-HR" dirty="0" smtClean="0"/>
              <a:t>krupnog i sitnog mjerila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771525" y="2571750"/>
            <a:ext cx="1749425" cy="3743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1 : 100 000</a:t>
            </a:r>
            <a:endParaRPr lang="hr-H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911" t="82419" b="12430"/>
          <a:stretch>
            <a:fillRect/>
          </a:stretch>
        </p:blipFill>
        <p:spPr bwMode="auto">
          <a:xfrm>
            <a:off x="2762250" y="2571750"/>
            <a:ext cx="36798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9709" t="50952"/>
          <a:stretch>
            <a:fillRect/>
          </a:stretch>
        </p:blipFill>
        <p:spPr bwMode="auto">
          <a:xfrm>
            <a:off x="6080125" y="882650"/>
            <a:ext cx="27463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50291" b="50633"/>
          <a:stretch>
            <a:fillRect/>
          </a:stretch>
        </p:blipFill>
        <p:spPr bwMode="auto">
          <a:xfrm>
            <a:off x="6080125" y="2933700"/>
            <a:ext cx="2714625" cy="197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53337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 one koji žele znati više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250"/>
            <a:ext cx="8229600" cy="3559175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70000"/>
              </a:lnSpc>
            </a:pPr>
            <a:r>
              <a:rPr lang="hr-HR" dirty="0" smtClean="0"/>
              <a:t>Koliko iznosi stvarna udaljenost između dvije točke ako je udaljenost na karti u mjerilu 1 : 100 000 iznosi 5 cm?</a:t>
            </a:r>
          </a:p>
          <a:p>
            <a:pPr lvl="0">
              <a:lnSpc>
                <a:spcPct val="170000"/>
              </a:lnSpc>
            </a:pPr>
            <a:r>
              <a:rPr lang="hr-HR" dirty="0" smtClean="0"/>
              <a:t>Koliko iznosi udaljenost između dvije točke na karti 1 : 100 000 ako je udaljenost u stvarnosti 10 km?</a:t>
            </a:r>
          </a:p>
          <a:p>
            <a:pPr>
              <a:lnSpc>
                <a:spcPct val="170000"/>
              </a:lnSpc>
            </a:pPr>
            <a:r>
              <a:rPr lang="hr-HR" dirty="0" smtClean="0"/>
              <a:t>U kojem će mjerilu biti izrađena karta ako je udaljenost na karti 10 cm, a u stvarnosti 10 km?</a:t>
            </a:r>
          </a:p>
          <a:p>
            <a:pPr lvl="0"/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" y="923925"/>
            <a:ext cx="24098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29"/>
          <p:cNvGrpSpPr/>
          <p:nvPr/>
        </p:nvGrpSpPr>
        <p:grpSpPr>
          <a:xfrm rot="5400000">
            <a:off x="2747773" y="1524507"/>
            <a:ext cx="3716020" cy="2601215"/>
            <a:chOff x="3063875" y="1063624"/>
            <a:chExt cx="4222750" cy="2955926"/>
          </a:xfrm>
        </p:grpSpPr>
        <p:sp>
          <p:nvSpPr>
            <p:cNvPr id="5" name="Rectangle 4"/>
            <p:cNvSpPr/>
            <p:nvPr/>
          </p:nvSpPr>
          <p:spPr>
            <a:xfrm>
              <a:off x="3063875" y="1123950"/>
              <a:ext cx="4162425" cy="2895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63875" y="1618795"/>
              <a:ext cx="120650" cy="19907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49155" y="1276350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55276" y="1276350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75365" y="1276350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91646" y="1275080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21896" y="1274445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49155" y="2272030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5276" y="2272030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75365" y="2272030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91646" y="2270760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21896" y="2270125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49155" y="3176905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55276" y="3176905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75365" y="3176905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91646" y="3175635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21896" y="3174999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3878264" y="550861"/>
              <a:ext cx="60325" cy="1085852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5205411" y="550862"/>
              <a:ext cx="60325" cy="1085852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6472239" y="550862"/>
              <a:ext cx="60325" cy="1085852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26300" y="1718450"/>
              <a:ext cx="60325" cy="612000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31" name="Group 30"/>
          <p:cNvGrpSpPr/>
          <p:nvPr/>
        </p:nvGrpSpPr>
        <p:grpSpPr>
          <a:xfrm rot="5400000">
            <a:off x="6090712" y="2496110"/>
            <a:ext cx="2593975" cy="1783208"/>
            <a:chOff x="3063875" y="1063624"/>
            <a:chExt cx="4222750" cy="2955926"/>
          </a:xfrm>
        </p:grpSpPr>
        <p:sp>
          <p:nvSpPr>
            <p:cNvPr id="32" name="Rectangle 31"/>
            <p:cNvSpPr/>
            <p:nvPr/>
          </p:nvSpPr>
          <p:spPr>
            <a:xfrm>
              <a:off x="3063875" y="1123950"/>
              <a:ext cx="4162425" cy="2895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63875" y="1618795"/>
              <a:ext cx="120650" cy="19907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776005" y="1276350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82126" y="1276350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02216" y="1276350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18495" y="1275081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48745" y="1274446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76005" y="2272030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82126" y="2272030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02216" y="2272030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918495" y="2270760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48745" y="2270125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76005" y="3176905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482126" y="3176905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02216" y="3176905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18495" y="3175635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48745" y="3175001"/>
              <a:ext cx="390525" cy="631825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878264" y="550861"/>
              <a:ext cx="60325" cy="1085852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5205411" y="550862"/>
              <a:ext cx="60325" cy="1085852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1" name="Rectangle 50"/>
            <p:cNvSpPr/>
            <p:nvPr/>
          </p:nvSpPr>
          <p:spPr>
            <a:xfrm rot="16200000">
              <a:off x="6472239" y="550862"/>
              <a:ext cx="60325" cy="1085852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226300" y="1718450"/>
              <a:ext cx="60325" cy="612000"/>
            </a:xfrm>
            <a:prstGeom prst="rect">
              <a:avLst/>
            </a:prstGeom>
            <a:solidFill>
              <a:schemeClr val="bg1"/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3" name="Rectangle 52"/>
          <p:cNvSpPr/>
          <p:nvPr/>
        </p:nvSpPr>
        <p:spPr>
          <a:xfrm rot="5400000">
            <a:off x="3531997" y="1078103"/>
            <a:ext cx="343662" cy="556006"/>
          </a:xfrm>
          <a:prstGeom prst="rect">
            <a:avLst/>
          </a:prstGeom>
          <a:solidFill>
            <a:schemeClr val="bg1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Rectangle 53"/>
          <p:cNvSpPr/>
          <p:nvPr/>
        </p:nvSpPr>
        <p:spPr>
          <a:xfrm rot="5400000">
            <a:off x="6688988" y="2157357"/>
            <a:ext cx="239894" cy="381158"/>
          </a:xfrm>
          <a:prstGeom prst="rect">
            <a:avLst/>
          </a:prstGeom>
          <a:solidFill>
            <a:schemeClr val="bg1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r="30029"/>
          <a:stretch>
            <a:fillRect/>
          </a:stretch>
        </p:blipFill>
        <p:spPr bwMode="auto">
          <a:xfrm>
            <a:off x="469900" y="2805104"/>
            <a:ext cx="316814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own Arrow 8"/>
          <p:cNvSpPr/>
          <p:nvPr/>
        </p:nvSpPr>
        <p:spPr>
          <a:xfrm>
            <a:off x="1110719" y="2632075"/>
            <a:ext cx="301625" cy="44609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2219325" y="4200524"/>
            <a:ext cx="4886326" cy="55528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Mjerilo je</a:t>
            </a:r>
          </a:p>
          <a:p>
            <a:pPr algn="ctr"/>
            <a:r>
              <a:rPr lang="hr-HR" b="1" dirty="0" smtClean="0"/>
              <a:t>1 : 100 000</a:t>
            </a:r>
            <a:endParaRPr lang="hr-HR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95900" y="1787525"/>
            <a:ext cx="3143272" cy="2209787"/>
            <a:chOff x="2786050" y="1214422"/>
            <a:chExt cx="5972175" cy="4067175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40000"/>
            </a:blip>
            <a:srcRect/>
            <a:stretch>
              <a:fillRect/>
            </a:stretch>
          </p:blipFill>
          <p:spPr bwMode="auto">
            <a:xfrm>
              <a:off x="2786050" y="1214422"/>
              <a:ext cx="5972175" cy="406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8" descr="C:\Users\Svjetlana\AppData\Local\Microsoft\Windows\Temporary Internet Files\Content.IE5\8OC5G8SY\MC900335144[1].wmf"/>
            <p:cNvPicPr>
              <a:picLocks noChangeAspect="1" noChangeArrowheads="1"/>
            </p:cNvPicPr>
            <p:nvPr/>
          </p:nvPicPr>
          <p:blipFill>
            <a:blip r:embed="rId5" cstate="print"/>
            <a:srcRect r="13760"/>
            <a:stretch>
              <a:fillRect/>
            </a:stretch>
          </p:blipFill>
          <p:spPr bwMode="auto">
            <a:xfrm>
              <a:off x="3286116" y="3643314"/>
              <a:ext cx="1214446" cy="1304350"/>
            </a:xfrm>
            <a:prstGeom prst="rect">
              <a:avLst/>
            </a:prstGeom>
            <a:noFill/>
          </p:spPr>
        </p:pic>
        <p:pic>
          <p:nvPicPr>
            <p:cNvPr id="15" name="Picture 9" descr="C:\Users\Svjetlana\AppData\Local\Microsoft\Windows\Temporary Internet Files\Content.IE5\LP68KNRA\MC900433856[1].png"/>
            <p:cNvPicPr>
              <a:picLocks noChangeAspect="1" noChangeArrowheads="1"/>
            </p:cNvPicPr>
            <p:nvPr/>
          </p:nvPicPr>
          <p:blipFill>
            <a:blip r:embed="rId6" cstate="print"/>
            <a:srcRect b="10144"/>
            <a:stretch>
              <a:fillRect/>
            </a:stretch>
          </p:blipFill>
          <p:spPr bwMode="auto">
            <a:xfrm>
              <a:off x="7215206" y="1285860"/>
              <a:ext cx="1143008" cy="1027056"/>
            </a:xfrm>
            <a:prstGeom prst="rect">
              <a:avLst/>
            </a:prstGeom>
            <a:noFill/>
          </p:spPr>
        </p:pic>
      </p:grpSp>
      <p:sp>
        <p:nvSpPr>
          <p:cNvPr id="17" name="Down Arrow 16"/>
          <p:cNvSpPr/>
          <p:nvPr/>
        </p:nvSpPr>
        <p:spPr>
          <a:xfrm rot="1399816">
            <a:off x="6566347" y="3540300"/>
            <a:ext cx="500066" cy="82873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200775" y="2330450"/>
            <a:ext cx="1597949" cy="103107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9670914">
            <a:off x="6290234" y="2613277"/>
            <a:ext cx="135732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100 000 cm</a:t>
            </a:r>
            <a:endParaRPr lang="hr-H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9670914">
            <a:off x="1233537" y="3157773"/>
            <a:ext cx="135732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</a:rPr>
              <a:t>1cm</a:t>
            </a:r>
            <a:endParaRPr lang="hr-HR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859" y="2081204"/>
            <a:ext cx="3378200" cy="6111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Udaljenost od crkve do kuće na karti iznosi 1cm</a:t>
            </a:r>
            <a:endParaRPr lang="hr-HR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533375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dirty="0" smtClean="0"/>
              <a:t>Što pokazuje mjerilo?</a:t>
            </a:r>
            <a:endParaRPr lang="hr-HR" sz="3600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09575" y="1304925"/>
            <a:ext cx="4826000" cy="965200"/>
          </a:xfrm>
        </p:spPr>
        <p:txBody>
          <a:bodyPr/>
          <a:lstStyle/>
          <a:p>
            <a:r>
              <a:rPr lang="hr-HR" sz="2000" b="1" dirty="0" smtClean="0"/>
              <a:t>Mjerilo</a:t>
            </a:r>
            <a:r>
              <a:rPr lang="hr-HR" sz="2000" dirty="0" smtClean="0"/>
              <a:t> pokazuje odnos veličine u prirodi i njihov prikaz na geografskoj karti</a:t>
            </a:r>
            <a:endParaRPr lang="hr-HR" dirty="0"/>
          </a:p>
        </p:txBody>
      </p:sp>
      <p:sp>
        <p:nvSpPr>
          <p:cNvPr id="24" name="Down Arrow 23"/>
          <p:cNvSpPr/>
          <p:nvPr/>
        </p:nvSpPr>
        <p:spPr>
          <a:xfrm rot="20357844">
            <a:off x="2530641" y="3658910"/>
            <a:ext cx="500066" cy="82873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Down Arrow 24"/>
          <p:cNvSpPr/>
          <p:nvPr/>
        </p:nvSpPr>
        <p:spPr>
          <a:xfrm>
            <a:off x="5416550" y="1485900"/>
            <a:ext cx="301625" cy="44609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303784" y="942975"/>
            <a:ext cx="3136899" cy="6286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Udaljenost od crkve do kuće u prirodi iznosi 100 000 cm.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7" grpId="0" animBg="1"/>
      <p:bldP spid="7" grpId="0" animBg="1"/>
      <p:bldP spid="23" grpId="0" build="p"/>
      <p:bldP spid="24" grpId="0" animBg="1"/>
      <p:bldP spid="2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Brojčano mjerilo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050" y="3384153"/>
            <a:ext cx="7118350" cy="135929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r-HR" b="1" dirty="0" smtClean="0"/>
              <a:t>Očitavanje brojčanog mjerila 1:100 000</a:t>
            </a:r>
          </a:p>
          <a:p>
            <a:r>
              <a:rPr lang="hr-HR" dirty="0" smtClean="0"/>
              <a:t>1 cm na karti = 100 000 cm u prirodi</a:t>
            </a:r>
          </a:p>
          <a:p>
            <a:pPr>
              <a:buNone/>
            </a:pPr>
            <a:r>
              <a:rPr lang="hr-HR" dirty="0" smtClean="0"/>
              <a:t>                              = 1000 m u prirodi</a:t>
            </a:r>
          </a:p>
          <a:p>
            <a:pPr>
              <a:buNone/>
            </a:pPr>
            <a:r>
              <a:rPr lang="hr-HR" dirty="0" smtClean="0"/>
              <a:t>                              = 1 km u prirodi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2165908" y="1413217"/>
            <a:ext cx="4886326" cy="55528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Mjerilo je</a:t>
            </a:r>
          </a:p>
          <a:p>
            <a:pPr algn="ctr"/>
            <a:r>
              <a:rPr lang="hr-HR" b="1" dirty="0" smtClean="0"/>
              <a:t>1 : 100 000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5821" y="1654517"/>
            <a:ext cx="241300" cy="301625"/>
          </a:xfrm>
          <a:prstGeom prst="rect">
            <a:avLst/>
          </a:prstGeom>
          <a:noFill/>
          <a:ln w="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 rot="13751515">
            <a:off x="5071139" y="2008405"/>
            <a:ext cx="406444" cy="35264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/>
          </a:p>
        </p:txBody>
      </p:sp>
      <p:sp>
        <p:nvSpPr>
          <p:cNvPr id="10" name="Rectangle 9"/>
          <p:cNvSpPr/>
          <p:nvPr/>
        </p:nvSpPr>
        <p:spPr>
          <a:xfrm>
            <a:off x="5416550" y="2404712"/>
            <a:ext cx="2895600" cy="8306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 smtClean="0"/>
          </a:p>
          <a:p>
            <a:pPr algn="ctr"/>
            <a:r>
              <a:rPr lang="hr-HR" b="1" dirty="0" smtClean="0"/>
              <a:t>Koliko puta su na geografskoj karti umanjene duljine iz prirode</a:t>
            </a:r>
          </a:p>
          <a:p>
            <a:pPr algn="ctr"/>
            <a:endParaRPr lang="hr-HR" b="1" dirty="0"/>
          </a:p>
        </p:txBody>
      </p:sp>
      <p:sp>
        <p:nvSpPr>
          <p:cNvPr id="9" name="Rectangle 8"/>
          <p:cNvSpPr/>
          <p:nvPr/>
        </p:nvSpPr>
        <p:spPr>
          <a:xfrm>
            <a:off x="1193800" y="2513005"/>
            <a:ext cx="2593975" cy="6619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Jedinica duljine na geografskoj karti</a:t>
            </a:r>
            <a:endParaRPr lang="hr-HR" b="1" dirty="0"/>
          </a:p>
        </p:txBody>
      </p:sp>
      <p:sp>
        <p:nvSpPr>
          <p:cNvPr id="12" name="Rectangle 11"/>
          <p:cNvSpPr/>
          <p:nvPr/>
        </p:nvSpPr>
        <p:spPr>
          <a:xfrm>
            <a:off x="4367771" y="1653057"/>
            <a:ext cx="784225" cy="303085"/>
          </a:xfrm>
          <a:prstGeom prst="rect">
            <a:avLst/>
          </a:prstGeom>
          <a:noFill/>
          <a:ln w="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ight Arrow 19"/>
          <p:cNvSpPr/>
          <p:nvPr/>
        </p:nvSpPr>
        <p:spPr>
          <a:xfrm rot="18388795">
            <a:off x="3677475" y="2066868"/>
            <a:ext cx="406444" cy="35264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8" grpId="0" animBg="1"/>
      <p:bldP spid="10" grpId="0" animBg="1"/>
      <p:bldP spid="9" grpId="0" animBg="1"/>
      <p:bldP spid="1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8216900" cy="479822"/>
          </a:xfrm>
        </p:spPr>
        <p:txBody>
          <a:bodyPr>
            <a:normAutofit fontScale="77500" lnSpcReduction="20000"/>
          </a:bodyPr>
          <a:lstStyle/>
          <a:p>
            <a:r>
              <a:rPr lang="hr-HR" b="0" i="1" dirty="0" smtClean="0"/>
              <a:t>Očitajte vrijednosti mjerila, a potom ih rasporedite od najkrupnijeg do najsitnijeg</a:t>
            </a:r>
            <a:endParaRPr lang="hr-HR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dirty="0" smtClean="0"/>
              <a:t>1 (Najkrupnije):</a:t>
            </a:r>
          </a:p>
          <a:p>
            <a:pPr>
              <a:lnSpc>
                <a:spcPct val="150000"/>
              </a:lnSpc>
            </a:pPr>
            <a:r>
              <a:rPr lang="hr-HR" sz="20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hr-HR" sz="2000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hr-HR" sz="2000" dirty="0" smtClean="0"/>
              <a:t>4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5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6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7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8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9 (Najsitnije):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9900" y="771525"/>
            <a:ext cx="7639050" cy="473075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Brojčano mjerilo: krupno, sitno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771525" y="3838575"/>
            <a:ext cx="1654168" cy="3111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: 9 000 000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228600" y="4381500"/>
            <a:ext cx="1847849" cy="33497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: 250 000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7375" y="4441825"/>
            <a:ext cx="1693860" cy="3841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: 100 000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7105650" y="3295650"/>
            <a:ext cx="1608142" cy="3619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: 50 000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7226300" y="3921125"/>
            <a:ext cx="1508125" cy="3619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: 25 000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5175250" y="4140200"/>
            <a:ext cx="1522443" cy="3603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: 10 000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7165975" y="2752725"/>
            <a:ext cx="1601789" cy="4079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: 1000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5718175" y="4622800"/>
            <a:ext cx="1741517" cy="31431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: 10 000 000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2770158" y="3778250"/>
            <a:ext cx="1801842" cy="35558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: 2 500 000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37 -0.00464 L -0.48299 -0.191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00092 L -0.25434 -0.363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73 -0.00093 L -0.47796 -0.223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71 -0.00061 L -0.47674 -0.012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46736 -0.529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20988E-6 L 0.62466 -0.3858 " pathEditMode="relative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1204 L 0.35503 -0.152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65432E-6 L 0.57205 -0.0466 " pathEditMode="relative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58025E-6 L 0.15122 -0.08179 " pathEditMode="relative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1851" y="1546225"/>
            <a:ext cx="3740150" cy="3657600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None/>
            </a:pPr>
            <a:r>
              <a:rPr lang="hr-HR" sz="4000" b="1" dirty="0" smtClean="0"/>
              <a:t>1) Izračunavanje udaljenosti u stvarnosti</a:t>
            </a:r>
          </a:p>
          <a:p>
            <a:pPr marL="514350" indent="-514350">
              <a:buNone/>
            </a:pPr>
            <a:r>
              <a:rPr lang="hr-HR" sz="4000" dirty="0" smtClean="0"/>
              <a:t>1 : 100 000               </a:t>
            </a:r>
          </a:p>
          <a:p>
            <a:pPr marL="514350" indent="-514350">
              <a:buNone/>
            </a:pPr>
            <a:r>
              <a:rPr lang="hr-HR" sz="4000" dirty="0" smtClean="0"/>
              <a:t>5 cm na karti</a:t>
            </a:r>
          </a:p>
          <a:p>
            <a:pPr marL="514350" indent="-514350">
              <a:buNone/>
            </a:pPr>
            <a:r>
              <a:rPr lang="hr-HR" sz="4000" dirty="0" smtClean="0"/>
              <a:t>? km</a:t>
            </a:r>
          </a:p>
          <a:p>
            <a:pPr marL="514350" indent="-514350">
              <a:buNone/>
            </a:pPr>
            <a:r>
              <a:rPr lang="hr-HR" sz="4000" dirty="0" smtClean="0"/>
              <a:t>1 cm=1 km</a:t>
            </a:r>
          </a:p>
          <a:p>
            <a:pPr marL="514350" indent="-514350">
              <a:buNone/>
            </a:pPr>
            <a:r>
              <a:rPr lang="hr-HR" sz="4000" dirty="0" smtClean="0"/>
              <a:t>5 cm x 1 km = 5 km</a:t>
            </a:r>
          </a:p>
          <a:p>
            <a:pPr marL="514350" indent="-514350">
              <a:buNone/>
            </a:pPr>
            <a:endParaRPr lang="hr-HR" sz="4000" dirty="0" smtClean="0"/>
          </a:p>
          <a:p>
            <a:pPr marL="514350" indent="-514350">
              <a:buNone/>
            </a:pPr>
            <a:r>
              <a:rPr lang="hr-HR" sz="4000" b="1" dirty="0" smtClean="0"/>
              <a:t>2) Izračunavanje udaljenosti na karti</a:t>
            </a:r>
          </a:p>
          <a:p>
            <a:pPr>
              <a:buNone/>
            </a:pPr>
            <a:r>
              <a:rPr lang="hr-HR" sz="4000" dirty="0" smtClean="0"/>
              <a:t>1 : 100 000</a:t>
            </a:r>
          </a:p>
          <a:p>
            <a:pPr>
              <a:buNone/>
            </a:pPr>
            <a:r>
              <a:rPr lang="hr-HR" sz="4000" dirty="0" smtClean="0"/>
              <a:t>5 km u stvarnosti</a:t>
            </a:r>
          </a:p>
          <a:p>
            <a:pPr>
              <a:buNone/>
            </a:pPr>
            <a:r>
              <a:rPr lang="hr-HR" sz="4000" dirty="0" smtClean="0"/>
              <a:t>? cm na karti</a:t>
            </a:r>
          </a:p>
          <a:p>
            <a:pPr>
              <a:buNone/>
            </a:pPr>
            <a:r>
              <a:rPr lang="hr-HR" sz="4000" dirty="0" smtClean="0"/>
              <a:t>1 cm = 1 km</a:t>
            </a:r>
          </a:p>
          <a:p>
            <a:pPr>
              <a:buNone/>
            </a:pPr>
            <a:r>
              <a:rPr lang="hr-HR" sz="4000" dirty="0" smtClean="0"/>
              <a:t>? cm = 5 km</a:t>
            </a:r>
          </a:p>
          <a:p>
            <a:pPr>
              <a:buNone/>
            </a:pPr>
            <a:r>
              <a:rPr lang="hr-HR" sz="4000" dirty="0" smtClean="0"/>
              <a:t>5 : 1 = 5 cm</a:t>
            </a:r>
          </a:p>
          <a:p>
            <a:pPr marL="514350" indent="-514350">
              <a:buNone/>
            </a:pPr>
            <a:endParaRPr lang="hr-HR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5575" y="1546225"/>
            <a:ext cx="3679825" cy="295592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hr-HR" sz="1500" b="1" dirty="0" smtClean="0"/>
              <a:t>3) Preračunavanje mjerila</a:t>
            </a:r>
          </a:p>
          <a:p>
            <a:pPr>
              <a:buNone/>
            </a:pPr>
            <a:r>
              <a:rPr lang="hr-HR" sz="1500" dirty="0" smtClean="0"/>
              <a:t>4 cm na karti</a:t>
            </a:r>
          </a:p>
          <a:p>
            <a:pPr>
              <a:buNone/>
            </a:pPr>
            <a:r>
              <a:rPr lang="hr-HR" sz="1500" dirty="0" smtClean="0"/>
              <a:t>8 km u stvarnosti</a:t>
            </a:r>
          </a:p>
          <a:p>
            <a:pPr>
              <a:buNone/>
            </a:pPr>
            <a:r>
              <a:rPr lang="hr-HR" sz="1500" dirty="0" smtClean="0"/>
              <a:t>? Mjerilo</a:t>
            </a:r>
          </a:p>
          <a:p>
            <a:pPr>
              <a:buNone/>
            </a:pPr>
            <a:r>
              <a:rPr lang="hr-HR" sz="1500" dirty="0" smtClean="0"/>
              <a:t>4 cm : 8 km = </a:t>
            </a:r>
          </a:p>
          <a:p>
            <a:pPr>
              <a:buNone/>
            </a:pPr>
            <a:r>
              <a:rPr lang="hr-HR" sz="1500" dirty="0" smtClean="0"/>
              <a:t>1 cm : 2 km</a:t>
            </a:r>
          </a:p>
          <a:p>
            <a:pPr>
              <a:buNone/>
            </a:pPr>
            <a:r>
              <a:rPr lang="hr-HR" sz="1500" dirty="0" smtClean="0"/>
              <a:t>1: 200 000</a:t>
            </a:r>
            <a:endParaRPr lang="hr-HR" sz="15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4550" y="762000"/>
            <a:ext cx="8975725" cy="663575"/>
          </a:xfrm>
        </p:spPr>
        <p:txBody>
          <a:bodyPr>
            <a:normAutofit fontScale="90000"/>
          </a:bodyPr>
          <a:lstStyle/>
          <a:p>
            <a:pPr algn="l"/>
            <a:r>
              <a:rPr lang="hr-HR" sz="2400" dirty="0" smtClean="0"/>
              <a:t>Uporaba brojčanog mjerila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1600" i="1" dirty="0" smtClean="0"/>
              <a:t>Primjer računanja udaljenosti u stvarnosti i na karti te preračunavanje mjerila. (Za one koji žele znati više.)</a:t>
            </a:r>
            <a:endParaRPr lang="hr-HR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2650"/>
            <a:ext cx="8229600" cy="663574"/>
          </a:xfrm>
        </p:spPr>
        <p:txBody>
          <a:bodyPr>
            <a:normAutofit fontScale="90000"/>
          </a:bodyPr>
          <a:lstStyle/>
          <a:p>
            <a:pPr algn="l"/>
            <a:r>
              <a:rPr lang="hr-HR" sz="4000" dirty="0" smtClean="0"/>
              <a:t>Grafičko mjerilo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6875"/>
            <a:ext cx="3330575" cy="2927747"/>
          </a:xfrm>
        </p:spPr>
        <p:txBody>
          <a:bodyPr>
            <a:normAutofit/>
          </a:bodyPr>
          <a:lstStyle/>
          <a:p>
            <a:r>
              <a:rPr lang="hr-HR" sz="2800" dirty="0" smtClean="0"/>
              <a:t>Uporaba grafičkog mjerila:</a:t>
            </a:r>
            <a:endParaRPr lang="hr-H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0" y="928542"/>
            <a:ext cx="4900612" cy="351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89537" y="3763817"/>
            <a:ext cx="3076575" cy="303085"/>
          </a:xfrm>
          <a:prstGeom prst="rect">
            <a:avLst/>
          </a:prstGeom>
          <a:noFill/>
          <a:ln w="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6" descr="C:\Users\Svjetlana\AppData\Local\Microsoft\Windows\Temporary Internet Files\Content.IE5\0MWS68IU\MC9003112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2787" y="385617"/>
            <a:ext cx="1382716" cy="1682755"/>
          </a:xfrm>
          <a:prstGeom prst="rect">
            <a:avLst/>
          </a:prstGeom>
          <a:noFill/>
        </p:spPr>
      </p:pic>
      <p:pic>
        <p:nvPicPr>
          <p:cNvPr id="7" name="Picture 6" descr="C:\Users\Svjetlana\AppData\Local\Microsoft\Windows\Temporary Internet Files\Content.IE5\0MWS68IU\MC9003112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4946" y="2322362"/>
            <a:ext cx="1382716" cy="1682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5175" y="831773"/>
            <a:ext cx="5461000" cy="400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09575" y="882650"/>
            <a:ext cx="2593975" cy="6619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Geografske karte različitih mjerila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Prikaz sadržaja geografske karte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3632200" cy="303098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znakovima</a:t>
            </a:r>
            <a:r>
              <a:rPr lang="en-US" dirty="0" smtClean="0"/>
              <a:t>: </a:t>
            </a:r>
            <a:r>
              <a:rPr lang="en-US" dirty="0" err="1" smtClean="0"/>
              <a:t>kartografski</a:t>
            </a:r>
            <a:r>
              <a:rPr lang="en-US" dirty="0" smtClean="0"/>
              <a:t>, </a:t>
            </a:r>
            <a:r>
              <a:rPr lang="en-US" dirty="0" err="1" smtClean="0"/>
              <a:t>topografski</a:t>
            </a:r>
            <a:endParaRPr lang="hr-HR" dirty="0" smtClean="0"/>
          </a:p>
          <a:p>
            <a:r>
              <a:rPr lang="en-US" b="1" dirty="0" err="1" smtClean="0"/>
              <a:t>bojama</a:t>
            </a:r>
            <a:r>
              <a:rPr lang="en-US" dirty="0" smtClean="0"/>
              <a:t>: </a:t>
            </a:r>
            <a:r>
              <a:rPr lang="en-US" dirty="0" err="1" smtClean="0"/>
              <a:t>zelena</a:t>
            </a:r>
            <a:r>
              <a:rPr lang="en-US" dirty="0" smtClean="0"/>
              <a:t>, </a:t>
            </a:r>
            <a:r>
              <a:rPr lang="en-US" dirty="0" err="1" smtClean="0"/>
              <a:t>žuta</a:t>
            </a:r>
            <a:r>
              <a:rPr lang="en-US" dirty="0" smtClean="0"/>
              <a:t>, </a:t>
            </a:r>
            <a:r>
              <a:rPr lang="en-US" dirty="0" err="1" smtClean="0"/>
              <a:t>smeđa</a:t>
            </a:r>
            <a:r>
              <a:rPr lang="en-US" dirty="0" smtClean="0"/>
              <a:t>, </a:t>
            </a:r>
            <a:r>
              <a:rPr lang="en-US" dirty="0" err="1" smtClean="0"/>
              <a:t>plava</a:t>
            </a:r>
            <a:r>
              <a:rPr lang="en-US" dirty="0" smtClean="0"/>
              <a:t>, </a:t>
            </a:r>
            <a:r>
              <a:rPr lang="en-US" dirty="0" err="1" smtClean="0"/>
              <a:t>bijela</a:t>
            </a:r>
            <a:r>
              <a:rPr lang="hr-HR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visine</a:t>
            </a:r>
            <a:r>
              <a:rPr lang="en-US" dirty="0" smtClean="0"/>
              <a:t>, </a:t>
            </a:r>
            <a:r>
              <a:rPr lang="en-US" dirty="0" err="1" smtClean="0"/>
              <a:t>dubine</a:t>
            </a:r>
            <a:r>
              <a:rPr lang="en-US" dirty="0" smtClean="0"/>
              <a:t>), </a:t>
            </a:r>
            <a:r>
              <a:rPr lang="en-US" dirty="0" err="1" smtClean="0"/>
              <a:t>crvena</a:t>
            </a:r>
            <a:r>
              <a:rPr lang="en-US" dirty="0" smtClean="0"/>
              <a:t> (</a:t>
            </a:r>
            <a:r>
              <a:rPr lang="en-US" dirty="0" err="1" smtClean="0"/>
              <a:t>ceste</a:t>
            </a:r>
            <a:r>
              <a:rPr lang="en-US" dirty="0" smtClean="0"/>
              <a:t>, </a:t>
            </a:r>
            <a:r>
              <a:rPr lang="en-US" dirty="0" err="1" smtClean="0"/>
              <a:t>granice</a:t>
            </a:r>
            <a:r>
              <a:rPr lang="en-US" dirty="0" smtClean="0"/>
              <a:t>), </a:t>
            </a:r>
            <a:r>
              <a:rPr lang="en-US" dirty="0" err="1" smtClean="0"/>
              <a:t>crna</a:t>
            </a:r>
            <a:r>
              <a:rPr lang="en-US" dirty="0" smtClean="0"/>
              <a:t> (</a:t>
            </a:r>
            <a:r>
              <a:rPr lang="en-US" dirty="0" err="1" smtClean="0"/>
              <a:t>ostalo</a:t>
            </a:r>
            <a:r>
              <a:rPr lang="en-US" dirty="0" smtClean="0"/>
              <a:t>)</a:t>
            </a:r>
            <a:endParaRPr lang="hr-HR" dirty="0" smtClean="0"/>
          </a:p>
          <a:p>
            <a:r>
              <a:rPr lang="en-US" b="1" dirty="0" err="1" smtClean="0"/>
              <a:t>crtama</a:t>
            </a:r>
            <a:r>
              <a:rPr lang="en-US" dirty="0" smtClean="0"/>
              <a:t>: </a:t>
            </a:r>
            <a:r>
              <a:rPr lang="en-US" dirty="0" err="1" smtClean="0"/>
              <a:t>slojnice</a:t>
            </a:r>
            <a:r>
              <a:rPr lang="en-US" dirty="0" smtClean="0"/>
              <a:t> (</a:t>
            </a:r>
            <a:r>
              <a:rPr lang="en-US" dirty="0" err="1" smtClean="0"/>
              <a:t>izohipse</a:t>
            </a:r>
            <a:r>
              <a:rPr lang="en-US" dirty="0" smtClean="0"/>
              <a:t>)</a:t>
            </a:r>
            <a:endParaRPr lang="hr-HR" dirty="0" smtClean="0"/>
          </a:p>
          <a:p>
            <a:r>
              <a:rPr lang="en-US" b="1" dirty="0" err="1" smtClean="0"/>
              <a:t>natpisi</a:t>
            </a:r>
            <a:r>
              <a:rPr lang="en-US" dirty="0" smtClean="0"/>
              <a:t> → </a:t>
            </a:r>
            <a:r>
              <a:rPr lang="en-US" dirty="0" err="1" smtClean="0"/>
              <a:t>crna</a:t>
            </a:r>
            <a:r>
              <a:rPr lang="hr-HR" dirty="0" smtClean="0"/>
              <a:t> </a:t>
            </a:r>
            <a:r>
              <a:rPr lang="en-US" dirty="0" err="1" smtClean="0"/>
              <a:t>i</a:t>
            </a:r>
            <a:r>
              <a:rPr lang="hr-HR" dirty="0" smtClean="0"/>
              <a:t> </a:t>
            </a:r>
            <a:r>
              <a:rPr lang="en-US" dirty="0" err="1" smtClean="0"/>
              <a:t>plava</a:t>
            </a:r>
            <a:r>
              <a:rPr lang="hr-HR" dirty="0" smtClean="0"/>
              <a:t> </a:t>
            </a:r>
            <a:r>
              <a:rPr lang="en-US" dirty="0" err="1" smtClean="0"/>
              <a:t>slova</a:t>
            </a:r>
            <a:r>
              <a:rPr lang="en-US" dirty="0" smtClean="0"/>
              <a:t>, </a:t>
            </a:r>
            <a:r>
              <a:rPr lang="en-US" dirty="0" err="1" smtClean="0"/>
              <a:t>različite</a:t>
            </a:r>
            <a:r>
              <a:rPr lang="hr-HR" dirty="0" smtClean="0"/>
              <a:t> </a:t>
            </a:r>
            <a:r>
              <a:rPr lang="en-US" dirty="0" err="1" smtClean="0"/>
              <a:t>veličine</a:t>
            </a:r>
            <a:r>
              <a:rPr lang="hr-HR" dirty="0" smtClean="0"/>
              <a:t> </a:t>
            </a:r>
            <a:r>
              <a:rPr lang="en-US" dirty="0" err="1" smtClean="0"/>
              <a:t>i</a:t>
            </a:r>
            <a:r>
              <a:rPr lang="hr-HR" dirty="0" smtClean="0"/>
              <a:t> </a:t>
            </a:r>
            <a:r>
              <a:rPr lang="en-US" dirty="0" err="1" smtClean="0"/>
              <a:t>tipovi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91"/>
          <a:stretch>
            <a:fillRect/>
          </a:stretch>
        </p:blipFill>
        <p:spPr bwMode="auto">
          <a:xfrm>
            <a:off x="6562725" y="1127911"/>
            <a:ext cx="2532553" cy="379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147"/>
          <a:stretch>
            <a:fillRect/>
          </a:stretch>
        </p:blipFill>
        <p:spPr bwMode="auto">
          <a:xfrm>
            <a:off x="4330700" y="1136715"/>
            <a:ext cx="2111375" cy="377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489</Words>
  <Application>Microsoft Office PowerPoint</Application>
  <PresentationFormat>On-screen Show (16:9)</PresentationFormat>
  <Paragraphs>92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Mjerilo i sadržaj geografske karte</vt:lpstr>
      <vt:lpstr>Slide 2</vt:lpstr>
      <vt:lpstr>Što pokazuje mjerilo?</vt:lpstr>
      <vt:lpstr>Brojčano mjerilo</vt:lpstr>
      <vt:lpstr>Brojčano mjerilo: krupno, sitno</vt:lpstr>
      <vt:lpstr>Uporaba brojčanog mjerila Primjer računanja udaljenosti u stvarnosti i na karti te preračunavanje mjerila. (Za one koji žele znati više.)</vt:lpstr>
      <vt:lpstr>Grafičko mjerilo</vt:lpstr>
      <vt:lpstr>Slide 8</vt:lpstr>
      <vt:lpstr>Prikaz sadržaja geografske karte</vt:lpstr>
      <vt:lpstr>Prikaz sadržaja geografske karte</vt:lpstr>
      <vt:lpstr>Ponavljanje</vt:lpstr>
      <vt:lpstr>Za one koji žele znati više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13</cp:revision>
  <dcterms:created xsi:type="dcterms:W3CDTF">2019-03-27T12:00:31Z</dcterms:created>
  <dcterms:modified xsi:type="dcterms:W3CDTF">2019-05-30T06:31:51Z</dcterms:modified>
</cp:coreProperties>
</file>